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10"/>
  </p:notesMasterIdLst>
  <p:sldIdLst>
    <p:sldId id="256" r:id="rId3"/>
    <p:sldId id="257" r:id="rId4"/>
    <p:sldId id="258" r:id="rId5"/>
    <p:sldId id="259" r:id="rId6"/>
    <p:sldId id="260" r:id="rId7"/>
    <p:sldId id="261" r:id="rId8"/>
    <p:sldId id="262"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Sorts Mill Goudy" panose="020B0604020202020204" charset="0"/>
      <p:regular r:id="rId15"/>
      <p: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lytNILYccjb0MhqfSbhClSCQY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2.fntdata"/><Relationship Id="rId17"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Slide Created by Greg Duffley &amp; Warren Peterson on 1/15/2022</a:t>
            </a:r>
            <a:endParaRPr/>
          </a:p>
        </p:txBody>
      </p:sp>
      <p:sp>
        <p:nvSpPr>
          <p:cNvPr id="165" name="Google Shape;16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a:t>Slide Created by Warren Peterson on 1/15/2022</a:t>
            </a:r>
            <a:endParaRPr/>
          </a:p>
          <a:p>
            <a:pPr marL="0" lvl="0" indent="0" algn="l" rtl="0">
              <a:spcBef>
                <a:spcPts val="0"/>
              </a:spcBef>
              <a:spcAft>
                <a:spcPts val="0"/>
              </a:spcAft>
              <a:buNone/>
            </a:pPr>
            <a:endParaRPr/>
          </a:p>
        </p:txBody>
      </p:sp>
      <p:sp>
        <p:nvSpPr>
          <p:cNvPr id="174" name="Google Shape;17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Slide Created by Greg Duffley &amp; Warren Peterson on 1/15/2022</a:t>
            </a:r>
            <a:endParaRPr/>
          </a:p>
          <a:p>
            <a:pPr marL="0" lvl="0" indent="0" algn="l" rtl="0">
              <a:spcBef>
                <a:spcPts val="0"/>
              </a:spcBef>
              <a:spcAft>
                <a:spcPts val="0"/>
              </a:spcAft>
              <a:buNone/>
            </a:pPr>
            <a:endParaRPr/>
          </a:p>
        </p:txBody>
      </p:sp>
      <p:sp>
        <p:nvSpPr>
          <p:cNvPr id="182" name="Google Shape;1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Slide Created by Greg Duffley &amp; Warren Peterson on 1/15/2022</a:t>
            </a:r>
            <a:endParaRPr/>
          </a:p>
          <a:p>
            <a:pPr marL="0" lvl="0" indent="0" algn="l" rtl="0">
              <a:spcBef>
                <a:spcPts val="0"/>
              </a:spcBef>
              <a:spcAft>
                <a:spcPts val="0"/>
              </a:spcAft>
              <a:buNone/>
            </a:pPr>
            <a:endParaRPr/>
          </a:p>
        </p:txBody>
      </p:sp>
      <p:sp>
        <p:nvSpPr>
          <p:cNvPr id="189" name="Google Shape;18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e7cc154e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10e7cc154e6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Slide Created by Greg Duffley &amp; Warren Peterson on 1/15/2022</a:t>
            </a:r>
            <a:endParaRPr/>
          </a:p>
          <a:p>
            <a:pPr marL="0" lvl="0" indent="0" algn="l" rtl="0">
              <a:spcBef>
                <a:spcPts val="0"/>
              </a:spcBef>
              <a:spcAft>
                <a:spcPts val="0"/>
              </a:spcAft>
              <a:buNone/>
            </a:pPr>
            <a:endParaRPr/>
          </a:p>
        </p:txBody>
      </p:sp>
      <p:sp>
        <p:nvSpPr>
          <p:cNvPr id="196" name="Google Shape;196;g10e7cc154e6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e7cc154e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0e7cc154e6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Slide Created by Greg Duffley &amp; Warren Peterson on 1/15/2022</a:t>
            </a:r>
            <a:endParaRPr/>
          </a:p>
          <a:p>
            <a:pPr marL="0" lvl="0" indent="0" algn="l" rtl="0">
              <a:spcBef>
                <a:spcPts val="0"/>
              </a:spcBef>
              <a:spcAft>
                <a:spcPts val="0"/>
              </a:spcAft>
              <a:buNone/>
            </a:pPr>
            <a:endParaRPr/>
          </a:p>
        </p:txBody>
      </p:sp>
      <p:sp>
        <p:nvSpPr>
          <p:cNvPr id="203" name="Google Shape;203;g10e7cc154e6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e7cc154e6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0e7cc154e6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Slide Created by Greg Duffley &amp; Warren Peterson on 1/15/2022</a:t>
            </a:r>
            <a:endParaRPr/>
          </a:p>
          <a:p>
            <a:pPr marL="0" lvl="0" indent="0" algn="l" rtl="0">
              <a:spcBef>
                <a:spcPts val="0"/>
              </a:spcBef>
              <a:spcAft>
                <a:spcPts val="0"/>
              </a:spcAft>
              <a:buNone/>
            </a:pPr>
            <a:endParaRPr/>
          </a:p>
        </p:txBody>
      </p:sp>
      <p:sp>
        <p:nvSpPr>
          <p:cNvPr id="210" name="Google Shape;210;g10e7cc154e6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8" name="Google Shape;18;p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6"/>
          <p:cNvSpPr txBox="1">
            <a:spLocks noGrp="1"/>
          </p:cNvSpPr>
          <p:nvPr>
            <p:ph type="body" idx="1"/>
          </p:nvPr>
        </p:nvSpPr>
        <p:spPr>
          <a:xfrm>
            <a:off x="4855633" y="609600"/>
            <a:ext cx="6411924" cy="50800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81" name="Google Shape;81;p16"/>
          <p:cNvSpPr txBox="1">
            <a:spLocks noGrp="1"/>
          </p:cNvSpPr>
          <p:nvPr>
            <p:ph type="body" idx="2"/>
          </p:nvPr>
        </p:nvSpPr>
        <p:spPr>
          <a:xfrm>
            <a:off x="913795" y="2673351"/>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82" name="Google Shape;82;p1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pic>
        <p:nvPicPr>
          <p:cNvPr id="86" name="Google Shape;86;p17"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87" name="Google Shape;87;p17"/>
          <p:cNvSpPr txBox="1">
            <a:spLocks noGrp="1"/>
          </p:cNvSpPr>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Sorts Mill Goudy"/>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7"/>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89" name="Google Shape;89;p17"/>
          <p:cNvSpPr txBox="1">
            <a:spLocks noGrp="1"/>
          </p:cNvSpPr>
          <p:nvPr>
            <p:ph type="body" idx="1"/>
          </p:nvPr>
        </p:nvSpPr>
        <p:spPr>
          <a:xfrm>
            <a:off x="1473698" y="2679699"/>
            <a:ext cx="4588094" cy="313569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90" name="Google Shape;90;p1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3"/>
        <p:cNvGrpSpPr/>
        <p:nvPr/>
      </p:nvGrpSpPr>
      <p:grpSpPr>
        <a:xfrm>
          <a:off x="0" y="0"/>
          <a:ext cx="0" cy="0"/>
          <a:chOff x="0" y="0"/>
          <a:chExt cx="0" cy="0"/>
        </a:xfrm>
      </p:grpSpPr>
      <p:pic>
        <p:nvPicPr>
          <p:cNvPr id="94" name="Google Shape;94;p18"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95" name="Google Shape;95;p18"/>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8"/>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97" name="Google Shape;97;p18"/>
          <p:cNvSpPr txBox="1">
            <a:spLocks noGrp="1"/>
          </p:cNvSpPr>
          <p:nvPr>
            <p:ph type="body" idx="1"/>
          </p:nvPr>
        </p:nvSpPr>
        <p:spPr>
          <a:xfrm>
            <a:off x="913795" y="5247728"/>
            <a:ext cx="10353762" cy="543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8" name="Google Shape;98;p1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Sorts Mill Goudy"/>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9"/>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4" name="Google Shape;104;p1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Sorts Mill Goudy"/>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0"/>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10" name="Google Shape;110;p20"/>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11" name="Google Shape;111;p2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20"/>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a:p>
        </p:txBody>
      </p:sp>
      <p:sp>
        <p:nvSpPr>
          <p:cNvPr id="115" name="Google Shape;115;p20"/>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Sorts Mill Goudy"/>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1"/>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19" name="Google Shape;119;p2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2"/>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5" name="Google Shape;125;p22"/>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22"/>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7" name="Google Shape;127;p22"/>
          <p:cNvSpPr txBox="1">
            <a:spLocks noGrp="1"/>
          </p:cNvSpPr>
          <p:nvPr>
            <p:ph type="body" idx="4"/>
          </p:nvPr>
        </p:nvSpPr>
        <p:spPr>
          <a:xfrm>
            <a:off x="444143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8" name="Google Shape;128;p22"/>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9" name="Google Shape;129;p22"/>
          <p:cNvSpPr txBox="1">
            <a:spLocks noGrp="1"/>
          </p:cNvSpPr>
          <p:nvPr>
            <p:ph type="body" idx="6"/>
          </p:nvPr>
        </p:nvSpPr>
        <p:spPr>
          <a:xfrm>
            <a:off x="7966572" y="2768110"/>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30" name="Google Shape;130;p2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33"/>
        <p:cNvGrpSpPr/>
        <p:nvPr/>
      </p:nvGrpSpPr>
      <p:grpSpPr>
        <a:xfrm>
          <a:off x="0" y="0"/>
          <a:ext cx="0" cy="0"/>
          <a:chOff x="0" y="0"/>
          <a:chExt cx="0" cy="0"/>
        </a:xfrm>
      </p:grpSpPr>
      <p:pic>
        <p:nvPicPr>
          <p:cNvPr id="134" name="Google Shape;134;p23"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35" name="Google Shape;135;p23"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36" name="Google Shape;136;p23"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37" name="Google Shape;137;p23"/>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3"/>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39" name="Google Shape;139;p23"/>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40" name="Google Shape;140;p23"/>
          <p:cNvSpPr txBox="1">
            <a:spLocks noGrp="1"/>
          </p:cNvSpPr>
          <p:nvPr>
            <p:ph type="body" idx="3"/>
          </p:nvPr>
        </p:nvSpPr>
        <p:spPr>
          <a:xfrm>
            <a:off x="913795" y="4572443"/>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41" name="Google Shape;141;p23"/>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42" name="Google Shape;142;p23"/>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43" name="Google Shape;143;p23"/>
          <p:cNvSpPr txBox="1">
            <a:spLocks noGrp="1"/>
          </p:cNvSpPr>
          <p:nvPr>
            <p:ph type="body" idx="6"/>
          </p:nvPr>
        </p:nvSpPr>
        <p:spPr>
          <a:xfrm>
            <a:off x="4441435"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44" name="Google Shape;144;p23"/>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45" name="Google Shape;145;p23"/>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46" name="Google Shape;146;p23"/>
          <p:cNvSpPr txBox="1">
            <a:spLocks noGrp="1"/>
          </p:cNvSpPr>
          <p:nvPr>
            <p:ph type="body" idx="9"/>
          </p:nvPr>
        </p:nvSpPr>
        <p:spPr>
          <a:xfrm>
            <a:off x="7966572"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47" name="Google Shape;147;p2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4"/>
          <p:cNvSpPr txBox="1">
            <a:spLocks noGrp="1"/>
          </p:cNvSpPr>
          <p:nvPr>
            <p:ph type="body" idx="1"/>
          </p:nvPr>
        </p:nvSpPr>
        <p:spPr>
          <a:xfrm rot="5400000">
            <a:off x="4233302" y="-1243057"/>
            <a:ext cx="3714749"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53" name="Google Shape;153;p2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5"/>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59" name="Google Shape;159;p2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4" name="Google Shape;24;p1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6" name="Google Shape;36;p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42" name="Google Shape;42;p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Sorts Mill Goudy"/>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body" idx="1"/>
          </p:nvPr>
        </p:nvSpPr>
        <p:spPr>
          <a:xfrm>
            <a:off x="1295401" y="3763439"/>
            <a:ext cx="9590550" cy="133349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48" name="Google Shape;48;p1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body" idx="1"/>
          </p:nvPr>
        </p:nvSpPr>
        <p:spPr>
          <a:xfrm>
            <a:off x="913795" y="2076450"/>
            <a:ext cx="4856841" cy="362267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4" name="Google Shape;54;p12"/>
          <p:cNvSpPr txBox="1">
            <a:spLocks noGrp="1"/>
          </p:cNvSpPr>
          <p:nvPr>
            <p:ph type="body" idx="2"/>
          </p:nvPr>
        </p:nvSpPr>
        <p:spPr>
          <a:xfrm>
            <a:off x="6410716" y="2076451"/>
            <a:ext cx="4856841" cy="36226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5" name="Google Shape;55;p1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pic>
        <p:nvPicPr>
          <p:cNvPr id="59" name="Google Shape;59;p13"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60" name="Google Shape;60;p13"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61" name="Google Shape;61;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body" idx="1"/>
          </p:nvPr>
        </p:nvSpPr>
        <p:spPr>
          <a:xfrm>
            <a:off x="1046013" y="1855153"/>
            <a:ext cx="4764764" cy="69249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63" name="Google Shape;63;p13"/>
          <p:cNvSpPr txBox="1">
            <a:spLocks noGrp="1"/>
          </p:cNvSpPr>
          <p:nvPr>
            <p:ph type="body" idx="2"/>
          </p:nvPr>
        </p:nvSpPr>
        <p:spPr>
          <a:xfrm>
            <a:off x="1046013" y="2702103"/>
            <a:ext cx="4764764"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4" name="Google Shape;64;p13"/>
          <p:cNvSpPr txBox="1">
            <a:spLocks noGrp="1"/>
          </p:cNvSpPr>
          <p:nvPr>
            <p:ph type="body" idx="3"/>
          </p:nvPr>
        </p:nvSpPr>
        <p:spPr>
          <a:xfrm>
            <a:off x="6363166" y="1855152"/>
            <a:ext cx="4779582" cy="6924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65" name="Google Shape;65;p13"/>
          <p:cNvSpPr txBox="1">
            <a:spLocks noGrp="1"/>
          </p:cNvSpPr>
          <p:nvPr>
            <p:ph type="body" idx="4"/>
          </p:nvPr>
        </p:nvSpPr>
        <p:spPr>
          <a:xfrm>
            <a:off x="6363167" y="2702103"/>
            <a:ext cx="4779581"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6" name="Google Shape;66;p1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image" Target="../media/image1.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6"/>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12" name="Google Shape;12;p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3" name="Google Shape;13;p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4" name="Google Shape;14;p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9" name="Google Shape;29;p5"/>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30" name="Google Shape;30;p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31" name="Google Shape;31;p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32" name="Google Shape;32;p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pic>
        <p:nvPicPr>
          <p:cNvPr id="167" name="Google Shape;167;p1"/>
          <p:cNvPicPr preferRelativeResize="0"/>
          <p:nvPr/>
        </p:nvPicPr>
        <p:blipFill rotWithShape="1">
          <a:blip r:embed="rId4">
            <a:alphaModFix/>
          </a:blip>
          <a:srcRect/>
          <a:stretch/>
        </p:blipFill>
        <p:spPr>
          <a:xfrm>
            <a:off x="20" y="10"/>
            <a:ext cx="12191980" cy="6857990"/>
          </a:xfrm>
          <a:prstGeom prst="rect">
            <a:avLst/>
          </a:prstGeom>
          <a:noFill/>
          <a:ln>
            <a:noFill/>
          </a:ln>
        </p:spPr>
      </p:pic>
      <p:sp>
        <p:nvSpPr>
          <p:cNvPr id="168" name="Google Shape;168;p1"/>
          <p:cNvSpPr/>
          <p:nvPr/>
        </p:nvSpPr>
        <p:spPr>
          <a:xfrm rot="5400000">
            <a:off x="199829" y="1101852"/>
            <a:ext cx="4254640" cy="4654297"/>
          </a:xfrm>
          <a:prstGeom prst="round2SameRect">
            <a:avLst>
              <a:gd name="adj1" fmla="val 5146"/>
              <a:gd name="adj2" fmla="val 400"/>
            </a:avLst>
          </a:pr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rts Mill Goudy"/>
              <a:buNone/>
            </a:pPr>
            <a:endParaRPr sz="1800" b="0" i="0" u="none" strike="noStrike" cap="none">
              <a:solidFill>
                <a:srgbClr val="FFFFFF"/>
              </a:solidFill>
              <a:latin typeface="Sorts Mill Goudy"/>
              <a:ea typeface="Sorts Mill Goudy"/>
              <a:cs typeface="Sorts Mill Goudy"/>
              <a:sym typeface="Sorts Mill Goudy"/>
            </a:endParaRPr>
          </a:p>
        </p:txBody>
      </p:sp>
      <p:sp>
        <p:nvSpPr>
          <p:cNvPr id="169" name="Google Shape;169;p1"/>
          <p:cNvSpPr txBox="1">
            <a:spLocks noGrp="1"/>
          </p:cNvSpPr>
          <p:nvPr>
            <p:ph type="ctrTitle"/>
          </p:nvPr>
        </p:nvSpPr>
        <p:spPr>
          <a:xfrm>
            <a:off x="804336" y="1623412"/>
            <a:ext cx="3503122" cy="228722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4400"/>
              <a:buFont typeface="Sorts Mill Goudy"/>
              <a:buNone/>
            </a:pPr>
            <a:r>
              <a:rPr lang="en-US" sz="4400"/>
              <a:t>Dijkstra’s shortest path algorithm</a:t>
            </a:r>
            <a:endParaRPr/>
          </a:p>
        </p:txBody>
      </p:sp>
      <p:sp>
        <p:nvSpPr>
          <p:cNvPr id="170" name="Google Shape;170;p1"/>
          <p:cNvSpPr txBox="1">
            <a:spLocks noGrp="1"/>
          </p:cNvSpPr>
          <p:nvPr>
            <p:ph type="subTitle" idx="1"/>
          </p:nvPr>
        </p:nvSpPr>
        <p:spPr>
          <a:xfrm>
            <a:off x="804335" y="4009771"/>
            <a:ext cx="3503122" cy="124436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260"/>
              <a:buNone/>
            </a:pPr>
            <a:r>
              <a:rPr lang="en-US" sz="1800">
                <a:solidFill>
                  <a:srgbClr val="FC05CB"/>
                </a:solidFill>
              </a:rPr>
              <a:t>Greg Duffley</a:t>
            </a:r>
            <a:endParaRPr/>
          </a:p>
          <a:p>
            <a:pPr marL="0" lvl="0" indent="0" algn="l" rtl="0">
              <a:lnSpc>
                <a:spcPct val="110000"/>
              </a:lnSpc>
              <a:spcBef>
                <a:spcPts val="960"/>
              </a:spcBef>
              <a:spcAft>
                <a:spcPts val="0"/>
              </a:spcAft>
              <a:buSzPts val="1260"/>
              <a:buNone/>
            </a:pPr>
            <a:r>
              <a:rPr lang="en-US" sz="1800">
                <a:solidFill>
                  <a:srgbClr val="FC05CB"/>
                </a:solidFill>
              </a:rPr>
              <a:t>Warren Peterson</a:t>
            </a:r>
            <a:endParaRPr/>
          </a:p>
          <a:p>
            <a:pPr marL="0" lvl="0" indent="0" algn="l" rtl="0">
              <a:lnSpc>
                <a:spcPct val="110000"/>
              </a:lnSpc>
              <a:spcBef>
                <a:spcPts val="960"/>
              </a:spcBef>
              <a:spcAft>
                <a:spcPts val="0"/>
              </a:spcAft>
              <a:buSzPts val="1260"/>
              <a:buNone/>
            </a:pPr>
            <a:r>
              <a:rPr lang="en-US" sz="1800">
                <a:solidFill>
                  <a:srgbClr val="FC05CB"/>
                </a:solidFill>
              </a:rPr>
              <a:t>CST-201    1/15/2022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
          <p:cNvSpPr txBox="1">
            <a:spLocks noGrp="1"/>
          </p:cNvSpPr>
          <p:nvPr>
            <p:ph type="title"/>
          </p:nvPr>
        </p:nvSpPr>
        <p:spPr>
          <a:xfrm>
            <a:off x="919119" y="276314"/>
            <a:ext cx="10353762" cy="586811"/>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Shortest Path</a:t>
            </a:r>
            <a:endParaRPr/>
          </a:p>
        </p:txBody>
      </p:sp>
      <p:sp>
        <p:nvSpPr>
          <p:cNvPr id="177" name="Google Shape;177;p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lnSpc>
                <a:spcPct val="110000"/>
              </a:lnSpc>
              <a:spcBef>
                <a:spcPts val="0"/>
              </a:spcBef>
              <a:spcAft>
                <a:spcPts val="0"/>
              </a:spcAft>
              <a:buSzPts val="1610"/>
              <a:buChar char="◈"/>
            </a:pPr>
            <a:r>
              <a:rPr lang="en-US"/>
              <a:t>Test Program to find shortest</a:t>
            </a:r>
            <a:endParaRPr/>
          </a:p>
          <a:p>
            <a:pPr marL="36900" lvl="0" indent="0" algn="l" rtl="0">
              <a:lnSpc>
                <a:spcPct val="110000"/>
              </a:lnSpc>
              <a:spcBef>
                <a:spcPts val="1060"/>
              </a:spcBef>
              <a:spcAft>
                <a:spcPts val="0"/>
              </a:spcAft>
              <a:buSzPts val="1610"/>
              <a:buNone/>
            </a:pPr>
            <a:r>
              <a:rPr lang="en-US"/>
              <a:t>Path between any two vertices</a:t>
            </a:r>
            <a:endParaRPr/>
          </a:p>
          <a:p>
            <a:pPr marL="36900" lvl="0" indent="0" algn="l" rtl="0">
              <a:lnSpc>
                <a:spcPct val="110000"/>
              </a:lnSpc>
              <a:spcBef>
                <a:spcPts val="1060"/>
              </a:spcBef>
              <a:spcAft>
                <a:spcPts val="0"/>
              </a:spcAft>
              <a:buSzPts val="1610"/>
              <a:buNone/>
            </a:pPr>
            <a:r>
              <a:rPr lang="en-US"/>
              <a:t>Coconino(1) &amp; Santa Cruz(6) = 35</a:t>
            </a:r>
            <a:endParaRPr/>
          </a:p>
          <a:p>
            <a:pPr marL="36900" lvl="0" indent="0" algn="l" rtl="0">
              <a:lnSpc>
                <a:spcPct val="110000"/>
              </a:lnSpc>
              <a:spcBef>
                <a:spcPts val="1060"/>
              </a:spcBef>
              <a:spcAft>
                <a:spcPts val="0"/>
              </a:spcAft>
              <a:buSzPts val="1610"/>
              <a:buNone/>
            </a:pPr>
            <a:r>
              <a:rPr lang="en-US"/>
              <a:t>Greenlee(4) &amp; La Paz(12) = 34</a:t>
            </a:r>
            <a:endParaRPr/>
          </a:p>
          <a:p>
            <a:pPr marL="36900" lvl="0" indent="0" algn="l" rtl="0">
              <a:lnSpc>
                <a:spcPct val="110000"/>
              </a:lnSpc>
              <a:spcBef>
                <a:spcPts val="1060"/>
              </a:spcBef>
              <a:spcAft>
                <a:spcPts val="0"/>
              </a:spcAft>
              <a:buSzPts val="1610"/>
              <a:buNone/>
            </a:pPr>
            <a:r>
              <a:rPr lang="en-US"/>
              <a:t>Apache(3) &amp; Yuma(13) = 44</a:t>
            </a:r>
            <a:endParaRPr/>
          </a:p>
          <a:p>
            <a:pPr marL="36900" lvl="0" indent="0" algn="l" rtl="0">
              <a:lnSpc>
                <a:spcPct val="110000"/>
              </a:lnSpc>
              <a:spcBef>
                <a:spcPts val="1060"/>
              </a:spcBef>
              <a:spcAft>
                <a:spcPts val="0"/>
              </a:spcAft>
              <a:buSzPts val="1610"/>
              <a:buNone/>
            </a:pPr>
            <a:r>
              <a:rPr lang="en-US"/>
              <a:t>Cochise(5) &amp; Yavapai(11) = 28</a:t>
            </a:r>
            <a:endParaRPr/>
          </a:p>
        </p:txBody>
      </p:sp>
      <p:pic>
        <p:nvPicPr>
          <p:cNvPr id="178" name="Google Shape;178;p2"/>
          <p:cNvPicPr preferRelativeResize="0"/>
          <p:nvPr/>
        </p:nvPicPr>
        <p:blipFill rotWithShape="1">
          <a:blip r:embed="rId4">
            <a:alphaModFix/>
          </a:blip>
          <a:srcRect/>
          <a:stretch/>
        </p:blipFill>
        <p:spPr>
          <a:xfrm>
            <a:off x="5334605" y="2048826"/>
            <a:ext cx="5943600" cy="37699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
          <p:cNvSpPr txBox="1">
            <a:spLocks noGrp="1"/>
          </p:cNvSpPr>
          <p:nvPr>
            <p:ph type="title"/>
          </p:nvPr>
        </p:nvSpPr>
        <p:spPr>
          <a:xfrm>
            <a:off x="913795" y="101600"/>
            <a:ext cx="10353762" cy="6858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Shortest Path</a:t>
            </a:r>
            <a:endParaRPr/>
          </a:p>
        </p:txBody>
      </p:sp>
      <p:sp>
        <p:nvSpPr>
          <p:cNvPr id="185" name="Google Shape;185;p3"/>
          <p:cNvSpPr txBox="1">
            <a:spLocks noGrp="1"/>
          </p:cNvSpPr>
          <p:nvPr>
            <p:ph type="body" idx="1"/>
          </p:nvPr>
        </p:nvSpPr>
        <p:spPr>
          <a:xfrm>
            <a:off x="101600" y="787400"/>
            <a:ext cx="11950700" cy="57404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lnSpcReduction="20000"/>
          </a:bodyPr>
          <a:lstStyle/>
          <a:p>
            <a:pPr marL="36900" lvl="0" indent="0" algn="l" rtl="0">
              <a:lnSpc>
                <a:spcPct val="100000"/>
              </a:lnSpc>
              <a:spcBef>
                <a:spcPts val="0"/>
              </a:spcBef>
              <a:spcAft>
                <a:spcPts val="0"/>
              </a:spcAft>
              <a:buSzPct val="70000"/>
              <a:buNone/>
            </a:pPr>
            <a:r>
              <a:rPr lang="en-US" dirty="0"/>
              <a:t>int </a:t>
            </a:r>
            <a:r>
              <a:rPr lang="en-US" dirty="0" err="1"/>
              <a:t>shortestPath</a:t>
            </a:r>
            <a:r>
              <a:rPr lang="en-US" dirty="0"/>
              <a:t>(int graph[SIZE][SIZE], int </a:t>
            </a:r>
            <a:r>
              <a:rPr lang="en-US" dirty="0" err="1"/>
              <a:t>src</a:t>
            </a:r>
            <a:r>
              <a:rPr lang="en-US" dirty="0"/>
              <a:t>, int end) {</a:t>
            </a:r>
            <a:endParaRPr dirty="0"/>
          </a:p>
          <a:p>
            <a:pPr marL="36900" lvl="0" indent="0" algn="l" rtl="0">
              <a:lnSpc>
                <a:spcPct val="100000"/>
              </a:lnSpc>
              <a:spcBef>
                <a:spcPts val="600"/>
              </a:spcBef>
              <a:spcAft>
                <a:spcPts val="0"/>
              </a:spcAft>
              <a:buSzPct val="70000"/>
              <a:buNone/>
            </a:pPr>
            <a:r>
              <a:rPr lang="en-US" dirty="0"/>
              <a:t>	int distance[SIZE];</a:t>
            </a:r>
            <a:endParaRPr dirty="0"/>
          </a:p>
          <a:p>
            <a:pPr marL="36900" lvl="0" indent="0" algn="l" rtl="0">
              <a:lnSpc>
                <a:spcPct val="100000"/>
              </a:lnSpc>
              <a:spcBef>
                <a:spcPts val="0"/>
              </a:spcBef>
              <a:spcAft>
                <a:spcPts val="0"/>
              </a:spcAft>
              <a:buSzPct val="70000"/>
              <a:buNone/>
            </a:pPr>
            <a:r>
              <a:rPr lang="en-US" dirty="0"/>
              <a:t>	bool </a:t>
            </a:r>
            <a:r>
              <a:rPr lang="en-US" dirty="0" err="1"/>
              <a:t>shortestPathTreeSet</a:t>
            </a:r>
            <a:r>
              <a:rPr lang="en-US" dirty="0"/>
              <a:t>[SIZE];</a:t>
            </a:r>
            <a:endParaRPr dirty="0"/>
          </a:p>
          <a:p>
            <a:pPr marL="36900" lvl="0" indent="0" algn="l" rtl="0">
              <a:lnSpc>
                <a:spcPct val="100000"/>
              </a:lnSpc>
              <a:spcBef>
                <a:spcPts val="0"/>
              </a:spcBef>
              <a:spcAft>
                <a:spcPts val="0"/>
              </a:spcAft>
              <a:buSzPct val="70000"/>
              <a:buNone/>
            </a:pPr>
            <a:endParaRPr dirty="0"/>
          </a:p>
          <a:p>
            <a:pPr marL="36900" lvl="0" indent="0" algn="l" rtl="0">
              <a:lnSpc>
                <a:spcPct val="100000"/>
              </a:lnSpc>
              <a:spcBef>
                <a:spcPts val="0"/>
              </a:spcBef>
              <a:spcAft>
                <a:spcPts val="0"/>
              </a:spcAft>
              <a:buSzPct val="70000"/>
              <a:buNone/>
            </a:pPr>
            <a:r>
              <a:rPr lang="en-US" dirty="0"/>
              <a:t>	for (int </a:t>
            </a:r>
            <a:r>
              <a:rPr lang="en-US" dirty="0" err="1"/>
              <a:t>i</a:t>
            </a:r>
            <a:r>
              <a:rPr lang="en-US" dirty="0"/>
              <a:t> = 0; </a:t>
            </a:r>
            <a:r>
              <a:rPr lang="en-US" dirty="0" err="1"/>
              <a:t>i</a:t>
            </a:r>
            <a:r>
              <a:rPr lang="en-US" dirty="0"/>
              <a:t> &lt; SIZE; </a:t>
            </a:r>
            <a:r>
              <a:rPr lang="en-US" dirty="0" err="1"/>
              <a:t>i</a:t>
            </a:r>
            <a:r>
              <a:rPr lang="en-US" dirty="0"/>
              <a:t>++) {</a:t>
            </a:r>
            <a:endParaRPr dirty="0"/>
          </a:p>
          <a:p>
            <a:pPr marL="36900" lvl="0" indent="0" algn="l" rtl="0">
              <a:lnSpc>
                <a:spcPct val="100000"/>
              </a:lnSpc>
              <a:spcBef>
                <a:spcPts val="0"/>
              </a:spcBef>
              <a:spcAft>
                <a:spcPts val="0"/>
              </a:spcAft>
              <a:buSzPct val="70000"/>
              <a:buNone/>
            </a:pPr>
            <a:r>
              <a:rPr lang="en-US" dirty="0"/>
              <a:t>		distance[</a:t>
            </a:r>
            <a:r>
              <a:rPr lang="en-US" dirty="0" err="1"/>
              <a:t>i</a:t>
            </a:r>
            <a:r>
              <a:rPr lang="en-US" dirty="0"/>
              <a:t>] = INT_MAX, </a:t>
            </a:r>
            <a:r>
              <a:rPr lang="en-US" dirty="0" err="1"/>
              <a:t>shortestPathTreeSet</a:t>
            </a:r>
            <a:r>
              <a:rPr lang="en-US" dirty="0"/>
              <a:t>[</a:t>
            </a:r>
            <a:r>
              <a:rPr lang="en-US" dirty="0" err="1"/>
              <a:t>i</a:t>
            </a:r>
            <a:r>
              <a:rPr lang="en-US" dirty="0"/>
              <a:t>] = false;</a:t>
            </a:r>
            <a:endParaRPr dirty="0"/>
          </a:p>
          <a:p>
            <a:pPr marL="36900" lvl="0" indent="0" algn="l" rtl="0">
              <a:lnSpc>
                <a:spcPct val="100000"/>
              </a:lnSpc>
              <a:spcBef>
                <a:spcPts val="0"/>
              </a:spcBef>
              <a:spcAft>
                <a:spcPts val="0"/>
              </a:spcAft>
              <a:buSzPct val="70000"/>
              <a:buNone/>
            </a:pPr>
            <a:r>
              <a:rPr lang="en-US" dirty="0"/>
              <a:t>	}</a:t>
            </a:r>
            <a:endParaRPr dirty="0"/>
          </a:p>
          <a:p>
            <a:pPr marL="36900" lvl="0" indent="0" algn="l" rtl="0">
              <a:lnSpc>
                <a:spcPct val="100000"/>
              </a:lnSpc>
              <a:spcBef>
                <a:spcPts val="0"/>
              </a:spcBef>
              <a:spcAft>
                <a:spcPts val="0"/>
              </a:spcAft>
              <a:buSzPct val="70000"/>
              <a:buNone/>
            </a:pPr>
            <a:r>
              <a:rPr lang="en-US" dirty="0"/>
              <a:t>	</a:t>
            </a:r>
            <a:r>
              <a:rPr lang="en-US" dirty="0" err="1"/>
              <a:t>dist</a:t>
            </a:r>
            <a:r>
              <a:rPr lang="en-US" dirty="0"/>
              <a:t>[</a:t>
            </a:r>
            <a:r>
              <a:rPr lang="en-US" dirty="0" err="1"/>
              <a:t>src</a:t>
            </a:r>
            <a:r>
              <a:rPr lang="en-US" dirty="0"/>
              <a:t>] = 0;</a:t>
            </a:r>
            <a:endParaRPr dirty="0"/>
          </a:p>
          <a:p>
            <a:pPr marL="36900" lvl="0" indent="0" algn="l" rtl="0">
              <a:lnSpc>
                <a:spcPct val="100000"/>
              </a:lnSpc>
              <a:spcBef>
                <a:spcPts val="0"/>
              </a:spcBef>
              <a:spcAft>
                <a:spcPts val="0"/>
              </a:spcAft>
              <a:buSzPct val="70000"/>
              <a:buNone/>
            </a:pPr>
            <a:r>
              <a:rPr lang="en-US" dirty="0"/>
              <a:t>	for (int count = 0; count &lt; SIZE – 1; </a:t>
            </a:r>
            <a:r>
              <a:rPr lang="en-US" dirty="0" err="1"/>
              <a:t>i</a:t>
            </a:r>
            <a:r>
              <a:rPr lang="en-US" dirty="0"/>
              <a:t>++) {</a:t>
            </a:r>
            <a:endParaRPr dirty="0"/>
          </a:p>
          <a:p>
            <a:pPr marL="36900" lvl="0" indent="0" algn="l" rtl="0">
              <a:lnSpc>
                <a:spcPct val="100000"/>
              </a:lnSpc>
              <a:spcBef>
                <a:spcPts val="0"/>
              </a:spcBef>
              <a:spcAft>
                <a:spcPts val="0"/>
              </a:spcAft>
              <a:buSzPct val="70000"/>
              <a:buNone/>
            </a:pPr>
            <a:r>
              <a:rPr lang="en-US" dirty="0"/>
              <a:t>		int u = </a:t>
            </a:r>
            <a:r>
              <a:rPr lang="en-US" dirty="0" err="1"/>
              <a:t>minDistance</a:t>
            </a:r>
            <a:r>
              <a:rPr lang="en-US" dirty="0"/>
              <a:t>(distance, </a:t>
            </a:r>
            <a:r>
              <a:rPr lang="en-US" dirty="0" err="1"/>
              <a:t>shortestPathTreeSet</a:t>
            </a:r>
            <a:r>
              <a:rPr lang="en-US" dirty="0"/>
              <a:t>);</a:t>
            </a:r>
            <a:endParaRPr dirty="0"/>
          </a:p>
          <a:p>
            <a:pPr marL="36900" lvl="0" indent="0" algn="l" rtl="0">
              <a:lnSpc>
                <a:spcPct val="100000"/>
              </a:lnSpc>
              <a:spcBef>
                <a:spcPts val="0"/>
              </a:spcBef>
              <a:spcAft>
                <a:spcPts val="0"/>
              </a:spcAft>
              <a:buSzPct val="70000"/>
              <a:buNone/>
            </a:pPr>
            <a:r>
              <a:rPr lang="en-US" dirty="0"/>
              <a:t>		</a:t>
            </a:r>
            <a:r>
              <a:rPr lang="en-US" dirty="0" err="1"/>
              <a:t>shortestPathTreeSet</a:t>
            </a:r>
            <a:r>
              <a:rPr lang="en-US" dirty="0"/>
              <a:t>[u] = true;</a:t>
            </a:r>
            <a:endParaRPr dirty="0"/>
          </a:p>
          <a:p>
            <a:pPr marL="36900" lvl="0" indent="0" algn="l" rtl="0">
              <a:lnSpc>
                <a:spcPct val="100000"/>
              </a:lnSpc>
              <a:spcBef>
                <a:spcPts val="0"/>
              </a:spcBef>
              <a:spcAft>
                <a:spcPts val="0"/>
              </a:spcAft>
              <a:buSzPct val="70000"/>
              <a:buNone/>
            </a:pPr>
            <a:r>
              <a:rPr lang="en-US" dirty="0"/>
              <a:t>		for (int value = 0; value &lt; SIZE; value++) {</a:t>
            </a:r>
            <a:endParaRPr dirty="0"/>
          </a:p>
          <a:p>
            <a:pPr marL="36900" lvl="0" indent="0" algn="l" rtl="0">
              <a:lnSpc>
                <a:spcPct val="100000"/>
              </a:lnSpc>
              <a:spcBef>
                <a:spcPts val="0"/>
              </a:spcBef>
              <a:spcAft>
                <a:spcPts val="0"/>
              </a:spcAft>
              <a:buSzPct val="70000"/>
              <a:buNone/>
            </a:pPr>
            <a:r>
              <a:rPr lang="en-US" dirty="0"/>
              <a:t>			if (!</a:t>
            </a:r>
            <a:r>
              <a:rPr lang="en-US" dirty="0" err="1"/>
              <a:t>shortestPathTreeSet</a:t>
            </a:r>
            <a:r>
              <a:rPr lang="en-US" dirty="0"/>
              <a:t>[value] &amp;&amp; graph[u][value] &amp;&amp; distance[u] != 				INT_MAX &amp;&amp; distance[u] + graph[u][value] &lt; distance[value]) {</a:t>
            </a:r>
            <a:endParaRPr dirty="0"/>
          </a:p>
          <a:p>
            <a:pPr marL="36900" lvl="0" indent="0" algn="l" rtl="0">
              <a:lnSpc>
                <a:spcPct val="100000"/>
              </a:lnSpc>
              <a:spcBef>
                <a:spcPts val="0"/>
              </a:spcBef>
              <a:spcAft>
                <a:spcPts val="0"/>
              </a:spcAft>
              <a:buSzPct val="70000"/>
              <a:buNone/>
            </a:pPr>
            <a:r>
              <a:rPr lang="en-US" dirty="0"/>
              <a:t>				distance[value] = distance[u] + graph[u][value];</a:t>
            </a:r>
            <a:endParaRPr dirty="0"/>
          </a:p>
          <a:p>
            <a:pPr marL="36900" lvl="0" indent="0" algn="l" rtl="0">
              <a:lnSpc>
                <a:spcPct val="100000"/>
              </a:lnSpc>
              <a:spcBef>
                <a:spcPts val="0"/>
              </a:spcBef>
              <a:spcAft>
                <a:spcPts val="0"/>
              </a:spcAft>
              <a:buSzPct val="70000"/>
              <a:buNone/>
            </a:pPr>
            <a:r>
              <a:rPr lang="en-US" dirty="0"/>
              <a:t>			}</a:t>
            </a:r>
            <a:endParaRPr dirty="0"/>
          </a:p>
          <a:p>
            <a:pPr marL="36900" lvl="0" indent="0" algn="l" rtl="0">
              <a:lnSpc>
                <a:spcPct val="100000"/>
              </a:lnSpc>
              <a:spcBef>
                <a:spcPts val="0"/>
              </a:spcBef>
              <a:spcAft>
                <a:spcPts val="0"/>
              </a:spcAft>
              <a:buSzPct val="70000"/>
              <a:buNone/>
            </a:pPr>
            <a:r>
              <a:rPr lang="en-US" dirty="0"/>
              <a:t>		}</a:t>
            </a:r>
            <a:endParaRPr dirty="0"/>
          </a:p>
          <a:p>
            <a:pPr marL="36900" lvl="0" indent="0" algn="l" rtl="0">
              <a:lnSpc>
                <a:spcPct val="100000"/>
              </a:lnSpc>
              <a:spcBef>
                <a:spcPts val="0"/>
              </a:spcBef>
              <a:spcAft>
                <a:spcPts val="0"/>
              </a:spcAft>
              <a:buSzPct val="70000"/>
              <a:buNone/>
            </a:pPr>
            <a:r>
              <a:rPr lang="en-US" dirty="0"/>
              <a:t>	}</a:t>
            </a:r>
            <a:endParaRPr dirty="0"/>
          </a:p>
          <a:p>
            <a:pPr marL="36900" lvl="0" indent="0" algn="l" rtl="0">
              <a:lnSpc>
                <a:spcPct val="100000"/>
              </a:lnSpc>
              <a:spcBef>
                <a:spcPts val="0"/>
              </a:spcBef>
              <a:spcAft>
                <a:spcPts val="0"/>
              </a:spcAft>
              <a:buSzPct val="70000"/>
              <a:buNone/>
            </a:pPr>
            <a:r>
              <a:rPr lang="en-US" dirty="0"/>
              <a:t>	return distance[end];</a:t>
            </a:r>
            <a:endParaRPr dirty="0"/>
          </a:p>
          <a:p>
            <a:pPr marL="36900" lvl="0" indent="0" algn="l" rtl="0">
              <a:lnSpc>
                <a:spcPct val="100000"/>
              </a:lnSpc>
              <a:spcBef>
                <a:spcPts val="0"/>
              </a:spcBef>
              <a:spcAft>
                <a:spcPts val="0"/>
              </a:spcAft>
              <a:buSzPct val="70000"/>
              <a:buNone/>
            </a:pPr>
            <a:r>
              <a:rPr lang="en-US" dirty="0"/>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913795" y="152400"/>
            <a:ext cx="10353762" cy="7112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Min Distance for Shortest Path</a:t>
            </a:r>
            <a:endParaRPr/>
          </a:p>
        </p:txBody>
      </p:sp>
      <p:sp>
        <p:nvSpPr>
          <p:cNvPr id="192" name="Google Shape;192;p4"/>
          <p:cNvSpPr txBox="1">
            <a:spLocks noGrp="1"/>
          </p:cNvSpPr>
          <p:nvPr>
            <p:ph type="body" idx="1"/>
          </p:nvPr>
        </p:nvSpPr>
        <p:spPr>
          <a:xfrm>
            <a:off x="913795" y="863600"/>
            <a:ext cx="10353762" cy="55753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r>
              <a:rPr lang="en-US"/>
              <a:t>int minDistance(int dist[], bool sptSet[] ) {</a:t>
            </a:r>
            <a:endParaRPr/>
          </a:p>
          <a:p>
            <a:pPr marL="36900" lvl="0" indent="0" algn="l" rtl="0">
              <a:lnSpc>
                <a:spcPct val="100000"/>
              </a:lnSpc>
              <a:spcBef>
                <a:spcPts val="600"/>
              </a:spcBef>
              <a:spcAft>
                <a:spcPts val="0"/>
              </a:spcAft>
              <a:buSzPts val="1610"/>
              <a:buNone/>
            </a:pPr>
            <a:r>
              <a:rPr lang="en-US"/>
              <a:t>	int min = INT_MAX, min_index;</a:t>
            </a:r>
            <a:endParaRPr/>
          </a:p>
          <a:p>
            <a:pPr marL="36900" lvl="0" indent="0" algn="l" rtl="0">
              <a:lnSpc>
                <a:spcPct val="100000"/>
              </a:lnSpc>
              <a:spcBef>
                <a:spcPts val="0"/>
              </a:spcBef>
              <a:spcAft>
                <a:spcPts val="0"/>
              </a:spcAft>
              <a:buSzPts val="1610"/>
              <a:buNone/>
            </a:pPr>
            <a:r>
              <a:rPr lang="en-US"/>
              <a:t>	for ( int value = 0; value &lt; SIZE; value++) {</a:t>
            </a:r>
            <a:endParaRPr/>
          </a:p>
          <a:p>
            <a:pPr marL="36900" lvl="0" indent="0" algn="l" rtl="0">
              <a:lnSpc>
                <a:spcPct val="100000"/>
              </a:lnSpc>
              <a:spcBef>
                <a:spcPts val="0"/>
              </a:spcBef>
              <a:spcAft>
                <a:spcPts val="0"/>
              </a:spcAft>
              <a:buSzPts val="1610"/>
              <a:buNone/>
            </a:pPr>
            <a:r>
              <a:rPr lang="en-US"/>
              <a:t>		if ( !sptSet[value] &amp;&amp; dist[value] &lt;= min) {</a:t>
            </a:r>
            <a:endParaRPr/>
          </a:p>
          <a:p>
            <a:pPr marL="36900" lvl="0" indent="0" algn="l" rtl="0">
              <a:lnSpc>
                <a:spcPct val="100000"/>
              </a:lnSpc>
              <a:spcBef>
                <a:spcPts val="0"/>
              </a:spcBef>
              <a:spcAft>
                <a:spcPts val="0"/>
              </a:spcAft>
              <a:buSzPts val="1610"/>
              <a:buNone/>
            </a:pPr>
            <a:r>
              <a:rPr lang="en-US"/>
              <a:t>			min = dist[i];</a:t>
            </a:r>
            <a:endParaRPr/>
          </a:p>
          <a:p>
            <a:pPr marL="36900" lvl="0" indent="0" algn="l" rtl="0">
              <a:lnSpc>
                <a:spcPct val="100000"/>
              </a:lnSpc>
              <a:spcBef>
                <a:spcPts val="0"/>
              </a:spcBef>
              <a:spcAft>
                <a:spcPts val="0"/>
              </a:spcAft>
              <a:buSzPts val="1610"/>
              <a:buNone/>
            </a:pPr>
            <a:r>
              <a:rPr lang="en-US"/>
              <a:t>			min_index = value;</a:t>
            </a:r>
            <a:endParaRPr/>
          </a:p>
          <a:p>
            <a:pPr marL="36900" lvl="0" indent="0" algn="l" rtl="0">
              <a:lnSpc>
                <a:spcPct val="100000"/>
              </a:lnSpc>
              <a:spcBef>
                <a:spcPts val="0"/>
              </a:spcBef>
              <a:spcAft>
                <a:spcPts val="0"/>
              </a:spcAft>
              <a:buSzPts val="1610"/>
              <a:buNone/>
            </a:pPr>
            <a:r>
              <a:rPr lang="en-US"/>
              <a:t>		}</a:t>
            </a:r>
            <a:endParaRPr/>
          </a:p>
          <a:p>
            <a:pPr marL="36900" lvl="0" indent="0" algn="l" rtl="0">
              <a:lnSpc>
                <a:spcPct val="100000"/>
              </a:lnSpc>
              <a:spcBef>
                <a:spcPts val="0"/>
              </a:spcBef>
              <a:spcAft>
                <a:spcPts val="0"/>
              </a:spcAft>
              <a:buSzPts val="1610"/>
              <a:buNone/>
            </a:pPr>
            <a:r>
              <a:rPr lang="en-US"/>
              <a:t>	}</a:t>
            </a:r>
            <a:endParaRPr/>
          </a:p>
          <a:p>
            <a:pPr marL="36900" lvl="0" indent="0" algn="l" rtl="0">
              <a:lnSpc>
                <a:spcPct val="100000"/>
              </a:lnSpc>
              <a:spcBef>
                <a:spcPts val="0"/>
              </a:spcBef>
              <a:spcAft>
                <a:spcPts val="0"/>
              </a:spcAft>
              <a:buSzPts val="1610"/>
              <a:buNone/>
            </a:pPr>
            <a:r>
              <a:rPr lang="en-US"/>
              <a:t>	return min_index;</a:t>
            </a:r>
            <a:endParaRPr/>
          </a:p>
          <a:p>
            <a:pPr marL="36900" lvl="0" indent="0" algn="l" rtl="0">
              <a:lnSpc>
                <a:spcPct val="100000"/>
              </a:lnSpc>
              <a:spcBef>
                <a:spcPts val="0"/>
              </a:spcBef>
              <a:spcAft>
                <a:spcPts val="0"/>
              </a:spcAft>
              <a:buSzPts val="1610"/>
              <a:buNone/>
            </a:pP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0e7cc154e6_0_1"/>
          <p:cNvSpPr txBox="1">
            <a:spLocks noGrp="1"/>
          </p:cNvSpPr>
          <p:nvPr>
            <p:ph type="title"/>
          </p:nvPr>
        </p:nvSpPr>
        <p:spPr>
          <a:xfrm>
            <a:off x="913795" y="152400"/>
            <a:ext cx="10353900" cy="711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Steps of the Algorithm</a:t>
            </a:r>
            <a:endParaRPr/>
          </a:p>
        </p:txBody>
      </p:sp>
      <p:sp>
        <p:nvSpPr>
          <p:cNvPr id="199" name="Google Shape;199;g10e7cc154e6_0_1"/>
          <p:cNvSpPr txBox="1">
            <a:spLocks noGrp="1"/>
          </p:cNvSpPr>
          <p:nvPr>
            <p:ph type="body" idx="1"/>
          </p:nvPr>
        </p:nvSpPr>
        <p:spPr>
          <a:xfrm>
            <a:off x="913795" y="863600"/>
            <a:ext cx="10353900" cy="5575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rmAutofit lnSpcReduction="10000"/>
          </a:bodyPr>
          <a:lstStyle/>
          <a:p>
            <a:pPr marL="457200" lvl="0" indent="0" algn="l" rtl="0">
              <a:lnSpc>
                <a:spcPct val="100000"/>
              </a:lnSpc>
              <a:spcBef>
                <a:spcPts val="0"/>
              </a:spcBef>
              <a:spcAft>
                <a:spcPts val="0"/>
              </a:spcAft>
              <a:buNone/>
            </a:pPr>
            <a:r>
              <a:rPr lang="en-US"/>
              <a:t>Let the node at which we are starting be called the initial node. Let the distance of node Y be the distance from the initial node to Y. Dijkstra's algorithm will initially start with infinite distances and will try to improve them step by step.</a:t>
            </a:r>
            <a:endParaRPr/>
          </a:p>
          <a:p>
            <a:pPr marL="457200" lvl="0" indent="0" algn="l" rtl="0">
              <a:lnSpc>
                <a:spcPct val="100000"/>
              </a:lnSpc>
              <a:spcBef>
                <a:spcPts val="0"/>
              </a:spcBef>
              <a:spcAft>
                <a:spcPts val="0"/>
              </a:spcAft>
              <a:buNone/>
            </a:pPr>
            <a:endParaRPr/>
          </a:p>
          <a:p>
            <a:pPr marL="457200" lvl="0" indent="-308610" algn="l" rtl="0">
              <a:lnSpc>
                <a:spcPct val="100000"/>
              </a:lnSpc>
              <a:spcBef>
                <a:spcPts val="0"/>
              </a:spcBef>
              <a:spcAft>
                <a:spcPts val="0"/>
              </a:spcAft>
              <a:buSzPts val="1260"/>
              <a:buAutoNum type="arabicPeriod"/>
            </a:pPr>
            <a:r>
              <a:rPr lang="en-US"/>
              <a:t>Mark all nodes unvisited</a:t>
            </a:r>
            <a:endParaRPr/>
          </a:p>
          <a:p>
            <a:pPr marL="457200" lvl="0" indent="-308610" algn="l" rtl="0">
              <a:lnSpc>
                <a:spcPct val="100000"/>
              </a:lnSpc>
              <a:spcBef>
                <a:spcPts val="0"/>
              </a:spcBef>
              <a:spcAft>
                <a:spcPts val="0"/>
              </a:spcAft>
              <a:buSzPts val="1260"/>
              <a:buAutoNum type="arabicPeriod"/>
            </a:pPr>
            <a:r>
              <a:rPr lang="en-US"/>
              <a:t>Assign to every node a tentative distance value</a:t>
            </a:r>
            <a:endParaRPr/>
          </a:p>
          <a:p>
            <a:pPr marL="457200" lvl="0" indent="-308610" algn="l" rtl="0">
              <a:lnSpc>
                <a:spcPct val="100000"/>
              </a:lnSpc>
              <a:spcBef>
                <a:spcPts val="0"/>
              </a:spcBef>
              <a:spcAft>
                <a:spcPts val="0"/>
              </a:spcAft>
              <a:buSzPts val="1260"/>
              <a:buAutoNum type="arabicPeriod"/>
            </a:pPr>
            <a:r>
              <a:rPr lang="en-US"/>
              <a:t>For the current node, consider all of its unvisited neighbors and calculate their tentative distances through the current node.When we are done considering all of the unvisited neighbors of the current node, mark the current node as visited and remove it from the unvisited set. A visited node will never be checked again.</a:t>
            </a:r>
            <a:endParaRPr/>
          </a:p>
          <a:p>
            <a:pPr marL="457200" lvl="0" indent="-308610" algn="l" rtl="0">
              <a:lnSpc>
                <a:spcPct val="100000"/>
              </a:lnSpc>
              <a:spcBef>
                <a:spcPts val="0"/>
              </a:spcBef>
              <a:spcAft>
                <a:spcPts val="0"/>
              </a:spcAft>
              <a:buSzPts val="1260"/>
              <a:buAutoNum type="arabicPeriod"/>
            </a:pPr>
            <a:r>
              <a:rPr lang="en-US"/>
              <a:t>If the destination node has been marked visited (when planning a route between two specific nodes) or if the smallest tentative distance among the nodes in the unvisited set is infinity then stop. The algorithm has finished.</a:t>
            </a:r>
            <a:endParaRPr/>
          </a:p>
          <a:p>
            <a:pPr marL="457200" lvl="0" indent="-308610" algn="l" rtl="0">
              <a:lnSpc>
                <a:spcPct val="100000"/>
              </a:lnSpc>
              <a:spcBef>
                <a:spcPts val="0"/>
              </a:spcBef>
              <a:spcAft>
                <a:spcPts val="0"/>
              </a:spcAft>
              <a:buSzPts val="1260"/>
              <a:buAutoNum type="arabicPeriod"/>
            </a:pPr>
            <a:r>
              <a:rPr lang="en-US"/>
              <a:t>Otherwise, select the unvisited node that is marked with the smallest tentative distance, set it as the new current node, and go back to step 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0e7cc154e6_0_7"/>
          <p:cNvSpPr txBox="1">
            <a:spLocks noGrp="1"/>
          </p:cNvSpPr>
          <p:nvPr>
            <p:ph type="title"/>
          </p:nvPr>
        </p:nvSpPr>
        <p:spPr>
          <a:xfrm>
            <a:off x="913795" y="152400"/>
            <a:ext cx="10353900" cy="711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Steps of the Algorithm</a:t>
            </a:r>
            <a:endParaRPr/>
          </a:p>
        </p:txBody>
      </p:sp>
      <p:sp>
        <p:nvSpPr>
          <p:cNvPr id="206" name="Google Shape;206;g10e7cc154e6_0_7"/>
          <p:cNvSpPr txBox="1">
            <a:spLocks noGrp="1"/>
          </p:cNvSpPr>
          <p:nvPr>
            <p:ph type="body" idx="1"/>
          </p:nvPr>
        </p:nvSpPr>
        <p:spPr>
          <a:xfrm>
            <a:off x="913795" y="863600"/>
            <a:ext cx="10353900" cy="5575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rmAutofit/>
          </a:bodyPr>
          <a:lstStyle/>
          <a:p>
            <a:pPr marL="457200" lvl="0" indent="-308610" algn="l" rtl="0">
              <a:lnSpc>
                <a:spcPct val="100000"/>
              </a:lnSpc>
              <a:spcBef>
                <a:spcPts val="0"/>
              </a:spcBef>
              <a:spcAft>
                <a:spcPts val="0"/>
              </a:spcAft>
              <a:buSzPts val="1260"/>
              <a:buChar char="◈"/>
            </a:pPr>
            <a:r>
              <a:rPr lang="en-US"/>
              <a:t>Time complexity is  O(ElogV) </a:t>
            </a:r>
            <a:endParaRPr/>
          </a:p>
          <a:p>
            <a:pPr marL="914400" lvl="1" indent="-308610" algn="l" rtl="0">
              <a:lnSpc>
                <a:spcPct val="100000"/>
              </a:lnSpc>
              <a:spcBef>
                <a:spcPts val="0"/>
              </a:spcBef>
              <a:spcAft>
                <a:spcPts val="0"/>
              </a:spcAft>
              <a:buSzPts val="1260"/>
              <a:buChar char="🞚"/>
            </a:pPr>
            <a:r>
              <a:rPr lang="en-US"/>
              <a:t>V is the number of vertices</a:t>
            </a:r>
            <a:endParaRPr/>
          </a:p>
          <a:p>
            <a:pPr marL="914400" lvl="1" indent="-308610" algn="l" rtl="0">
              <a:lnSpc>
                <a:spcPct val="100000"/>
              </a:lnSpc>
              <a:spcBef>
                <a:spcPts val="0"/>
              </a:spcBef>
              <a:spcAft>
                <a:spcPts val="0"/>
              </a:spcAft>
              <a:buSzPts val="1260"/>
              <a:buChar char="🞚"/>
            </a:pPr>
            <a:r>
              <a:rPr lang="en-US"/>
              <a:t>E is the total number of edges</a:t>
            </a:r>
            <a:endParaRPr/>
          </a:p>
          <a:p>
            <a:pPr marL="914400" lvl="1" indent="-308610" algn="l" rtl="0">
              <a:lnSpc>
                <a:spcPct val="100000"/>
              </a:lnSpc>
              <a:spcBef>
                <a:spcPts val="0"/>
              </a:spcBef>
              <a:spcAft>
                <a:spcPts val="0"/>
              </a:spcAft>
              <a:buSzPts val="1260"/>
              <a:buChar char="🞚"/>
            </a:pPr>
            <a:r>
              <a:rPr lang="en-US"/>
              <a:t>Time Complexity can vary by the data structure used</a:t>
            </a:r>
            <a:endParaRPr/>
          </a:p>
          <a:p>
            <a:pPr marL="457200" lvl="0" indent="-308610" algn="l" rtl="0">
              <a:lnSpc>
                <a:spcPct val="100000"/>
              </a:lnSpc>
              <a:spcBef>
                <a:spcPts val="0"/>
              </a:spcBef>
              <a:spcAft>
                <a:spcPts val="0"/>
              </a:spcAft>
              <a:buSzPts val="1260"/>
              <a:buChar char="◈"/>
            </a:pPr>
            <a:r>
              <a:rPr lang="en-US"/>
              <a:t>Can be O(V^2) if an array is used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0e7cc154e6_0_13"/>
          <p:cNvSpPr txBox="1">
            <a:spLocks noGrp="1"/>
          </p:cNvSpPr>
          <p:nvPr>
            <p:ph type="title"/>
          </p:nvPr>
        </p:nvSpPr>
        <p:spPr>
          <a:xfrm>
            <a:off x="913795" y="152400"/>
            <a:ext cx="10353900" cy="711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2"/>
              </a:buClr>
              <a:buSzPct val="100000"/>
              <a:buFont typeface="Sorts Mill Goudy"/>
              <a:buNone/>
            </a:pPr>
            <a:r>
              <a:rPr lang="en-US"/>
              <a:t>Work Cited</a:t>
            </a:r>
            <a:endParaRPr/>
          </a:p>
        </p:txBody>
      </p:sp>
      <p:sp>
        <p:nvSpPr>
          <p:cNvPr id="213" name="Google Shape;213;g10e7cc154e6_0_13"/>
          <p:cNvSpPr txBox="1">
            <a:spLocks noGrp="1"/>
          </p:cNvSpPr>
          <p:nvPr>
            <p:ph type="body" idx="1"/>
          </p:nvPr>
        </p:nvSpPr>
        <p:spPr>
          <a:xfrm>
            <a:off x="913800" y="1175750"/>
            <a:ext cx="10353900" cy="5263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rmAutofit/>
          </a:bodyPr>
          <a:lstStyle/>
          <a:p>
            <a:pPr marL="457200" lvl="0" indent="-314960" algn="l" rtl="0">
              <a:lnSpc>
                <a:spcPct val="115000"/>
              </a:lnSpc>
              <a:spcBef>
                <a:spcPts val="1200"/>
              </a:spcBef>
              <a:spcAft>
                <a:spcPts val="0"/>
              </a:spcAft>
              <a:buSzPts val="1360"/>
              <a:buChar char="◈"/>
            </a:pPr>
            <a:r>
              <a:rPr lang="en-US" sz="1200">
                <a:latin typeface="Arial"/>
                <a:ea typeface="Arial"/>
                <a:cs typeface="Arial"/>
                <a:sym typeface="Arial"/>
              </a:rPr>
              <a:t>Dijkstra's algorithm for adjacency list representation: Greedy Algo-8. GeeksforGeeks. (2021, November 24). Retrieved January 16, 2022, from https://www.geeksforgeeks.org/dijkstras-algorithm-for-adjacency-list-representation-greedy-algo-8/</a:t>
            </a:r>
            <a:endParaRPr sz="1200">
              <a:latin typeface="Arial"/>
              <a:ea typeface="Arial"/>
              <a:cs typeface="Arial"/>
              <a:sym typeface="Arial"/>
            </a:endParaRPr>
          </a:p>
          <a:p>
            <a:pPr marL="457200" lvl="0" indent="-308610" algn="l" rtl="0">
              <a:lnSpc>
                <a:spcPct val="115000"/>
              </a:lnSpc>
              <a:spcBef>
                <a:spcPts val="0"/>
              </a:spcBef>
              <a:spcAft>
                <a:spcPts val="0"/>
              </a:spcAft>
              <a:buSzPts val="1260"/>
              <a:buChar char="◈"/>
            </a:pPr>
            <a:r>
              <a:rPr lang="en-US" sz="1400">
                <a:latin typeface="Arial"/>
                <a:ea typeface="Arial"/>
                <a:cs typeface="Arial"/>
                <a:sym typeface="Arial"/>
              </a:rPr>
              <a:t>Wikimedia Foundation. (2022, January 9). </a:t>
            </a:r>
            <a:r>
              <a:rPr lang="en-US" sz="1400" i="1">
                <a:latin typeface="Arial"/>
                <a:ea typeface="Arial"/>
                <a:cs typeface="Arial"/>
                <a:sym typeface="Arial"/>
              </a:rPr>
              <a:t>Dijkstra's algorithm</a:t>
            </a:r>
            <a:r>
              <a:rPr lang="en-US" sz="1400">
                <a:latin typeface="Arial"/>
                <a:ea typeface="Arial"/>
                <a:cs typeface="Arial"/>
                <a:sym typeface="Arial"/>
              </a:rPr>
              <a:t>. Wikipedia. Retrieved January 16, 2022, from https://en.wikipedia.org/wiki/Dijkstra%27s_algorithm </a:t>
            </a:r>
            <a:endParaRPr/>
          </a:p>
        </p:txBody>
      </p:sp>
    </p:spTree>
  </p:cSld>
  <p:clrMapOvr>
    <a:masterClrMapping/>
  </p:clrMapOvr>
</p:sld>
</file>

<file path=ppt/theme/theme1.xml><?xml version="1.0" encoding="utf-8"?>
<a:theme xmlns:a="http://schemas.openxmlformats.org/drawingml/2006/main" name="SlateVTI">
  <a:themeElements>
    <a:clrScheme name="Custom 42">
      <a:dk1>
        <a:srgbClr val="000000"/>
      </a:dk1>
      <a:lt1>
        <a:srgbClr val="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73</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Sorts Mill Goudy</vt:lpstr>
      <vt:lpstr>Calibri</vt:lpstr>
      <vt:lpstr>Noto Sans Symbols</vt:lpstr>
      <vt:lpstr>SlateVTI</vt:lpstr>
      <vt:lpstr>SlateVTI</vt:lpstr>
      <vt:lpstr>Dijkstra’s shortest path algorithm</vt:lpstr>
      <vt:lpstr>Shortest Path</vt:lpstr>
      <vt:lpstr>Shortest Path</vt:lpstr>
      <vt:lpstr>Min Distance for Shortest Path</vt:lpstr>
      <vt:lpstr>Steps of the Algorithm</vt:lpstr>
      <vt:lpstr>Steps of the Algorithm</vt:lpstr>
      <vt:lpstr>Work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Dijkstra’s shortest path algorithm</dc:title>
  <dc:creator>warren peterson</dc:creator>
  <cp:lastModifiedBy>warren peterson</cp:lastModifiedBy>
  <cp:revision>1</cp:revision>
  <dcterms:created xsi:type="dcterms:W3CDTF">2022-01-16T02:10:52Z</dcterms:created>
  <dcterms:modified xsi:type="dcterms:W3CDTF">2022-01-17T00:41:00Z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